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embeddedFontLst>
    <p:embeddedFont>
      <p:font typeface="Stolzl" panose="00000500000000000000" pitchFamily="2" charset="-52"/>
      <p:regular r:id="rId15"/>
    </p:embeddedFont>
    <p:embeddedFont>
      <p:font typeface="Inter Tight" pitchFamily="2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C8C8C8"/>
    <a:srgbClr val="E0E0E0"/>
    <a:srgbClr val="929292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howGuides="1">
      <p:cViewPr varScale="1">
        <p:scale>
          <a:sx n="112" d="100"/>
          <a:sy n="112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A905A-9740-C14D-130F-539124F7D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E884B9-28FC-517E-4A1D-F739E6202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464426-C8BB-817F-9C95-5E2B2C409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242DA0-320E-B772-0BD4-52B5DE4D8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C024FF-7450-53AE-959E-80E41D230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5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68206-A02E-CD76-21F3-6A7537644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27F763-46B9-7157-90BE-A9F9E1DF3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2E37D6-DE45-6CB3-5D69-8D6EFE751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CCB5B2-E556-9FFF-9773-3694A5237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61BAD1-FB8A-373A-8033-A020D38E4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9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37F17E-2A29-AE54-5DD8-ABB4DEC483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00E68F-610F-F89F-B158-A1268F862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7116FF-12BC-B9E4-098B-B6F8A971F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22235F-6EEA-18A1-A9BC-9DB9089A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C2913E-AC20-91EB-98E9-17E37ACB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21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643CC-BD73-5164-9AB1-3D932505C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28E3D8-307E-2E2B-E1D1-D335E4154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0854B9-9BAD-61BD-4975-8BA8FA71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CD8718-CE21-4188-CB85-4E8557DFD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B5FD4F-580C-CEB3-6D32-830C99D3A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78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9FD35A-0D2C-69B3-282F-D7ED1E6D9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9565B0-ECD8-DCEA-7D8B-A1C2F4AB6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07819F-94CC-E00F-A433-7107304FD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ECC56F-F315-26DF-C501-13AD91F8C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0BDCD0-A342-170D-AF9F-32B48F1E7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70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87CA5-232F-ABC9-C2A7-1CE80CC87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EA1A4D-B31B-31AD-5E23-C912849C7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84B83D-B8D9-F828-7BE8-950FE201A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7D5A09-FDE2-7E56-56F6-66114441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0B017D-672A-E862-3A19-E2CBA721F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15178E-A16B-F52C-ABA9-352354F50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2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0E65D-CAE6-2E7A-4FCD-0163A11C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C4B5A6-FFED-2F5C-E604-BA8393FB8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FA9A2E-7E3D-2913-3813-12525DC5E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87FB530-7A4B-E4C4-FC9A-02AB7FCABE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D768597-3718-B7FB-38A5-35D4070B5F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D30F462-0CD0-9DDA-E264-A68CCF84B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C13071-DB3C-2CD4-32AF-200F5EC5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1C54787-3D4C-0187-82EE-AD15C31D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7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D1452-59DF-6714-6DF7-295AEC62A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D27BABA-10CC-F468-02ED-66D34BE1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6208AF-99CD-8860-BE92-0218B4B6C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63C73F-2366-3850-7FE5-1183DF19F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1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D41D7C-E9A8-B610-DEA1-DFA18E3C3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045A1E-78F8-32C9-1174-F090E0D0A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2CF20B1-3273-DC61-A913-E6E677A6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9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51696-5552-AC07-86F0-E7C233AF5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979528-90CA-A54C-2144-70F6B330D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C367F0-46B8-5F9E-C4DF-EF78022A9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CDC236-6DA5-12EA-F102-4C55464F4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A2D451-E278-E58B-4725-34521122F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CCE595-B793-5463-C355-66586D442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89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D454D8-FD3F-F56D-2B08-0F7522743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6DD2251-00A8-F263-C6F9-E54B7576FD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67E6F1-8EFC-EF91-39D0-2C93BBF3E4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3808A6-3E7F-7028-1BBC-7DFB87B3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32B395-A544-EECC-84B2-23585D153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06B5E2-2884-9300-F414-998E782A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62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CD561-2852-2D65-92C3-D4956524D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3F16AD-DD73-379B-DF93-3FD2B2B62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B95DB2-0755-2A6E-F90C-2C67ACFE04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0C8499-89C9-4876-96B0-EB43C98919F3}" type="datetimeFigureOut">
              <a:rPr lang="ru-RU" smtClean="0"/>
              <a:t>04.05.2026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096492-9693-40DD-1E27-192856DB7B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618B23-51AA-26C9-0D06-7F698B85E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CEF992-319D-46C6-82BE-845A0B662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8F80F32-4D46-AB6D-6AC3-501087933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208568" y="149688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  <a:latin typeface="Stolzl" panose="00000500000000000000" pitchFamily="2" charset="-52"/>
              </a:rPr>
              <a:t>dobro.io</a:t>
            </a:r>
            <a:endParaRPr lang="ru-RU" sz="1100" b="1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3A3CAF-DB8A-0196-A4E1-C08888E2EE55}"/>
              </a:ext>
            </a:extLst>
          </p:cNvPr>
          <p:cNvSpPr txBox="1"/>
          <p:nvPr/>
        </p:nvSpPr>
        <p:spPr>
          <a:xfrm>
            <a:off x="5637380" y="6093296"/>
            <a:ext cx="91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Stolzl" panose="00000500000000000000" pitchFamily="2" charset="-52"/>
              </a:rPr>
              <a:t>*BESEDKA</a:t>
            </a:r>
            <a:endParaRPr lang="ru-RU" sz="1100" b="1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66FED-6533-164E-C741-DA339BCE8418}"/>
              </a:ext>
            </a:extLst>
          </p:cNvPr>
          <p:cNvSpPr txBox="1"/>
          <p:nvPr/>
        </p:nvSpPr>
        <p:spPr>
          <a:xfrm>
            <a:off x="4242767" y="6309320"/>
            <a:ext cx="37064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  <a:latin typeface="Stolzl" panose="00000500000000000000" pitchFamily="2" charset="-52"/>
              </a:rPr>
              <a:t>новые акустические кабины для переговоров</a:t>
            </a:r>
          </a:p>
        </p:txBody>
      </p:sp>
    </p:spTree>
    <p:extLst>
      <p:ext uri="{BB962C8B-B14F-4D97-AF65-F5344CB8AC3E}">
        <p14:creationId xmlns:p14="http://schemas.microsoft.com/office/powerpoint/2010/main" val="500924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ED0577-5B0C-25CB-003E-EB2E4A303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16865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099564" y="14968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Контакты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71F23-54A0-2D7A-26D5-BC23CABD72E9}"/>
              </a:ext>
            </a:extLst>
          </p:cNvPr>
          <p:cNvSpPr txBox="1"/>
          <p:nvPr/>
        </p:nvSpPr>
        <p:spPr>
          <a:xfrm>
            <a:off x="191344" y="2348880"/>
            <a:ext cx="5326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Stolzl" panose="00000500000000000000" pitchFamily="2" charset="-52"/>
              </a:rPr>
              <a:t>Свяжитесь с нами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5BB44-95B0-42E3-34B7-78DE553CDD2A}"/>
              </a:ext>
            </a:extLst>
          </p:cNvPr>
          <p:cNvSpPr txBox="1"/>
          <p:nvPr/>
        </p:nvSpPr>
        <p:spPr>
          <a:xfrm>
            <a:off x="263352" y="3573935"/>
            <a:ext cx="4930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Менеджер офиса продаж </a:t>
            </a:r>
            <a:r>
              <a:rPr lang="ru-RU" sz="900" b="1" i="0" dirty="0">
                <a:solidFill>
                  <a:srgbClr val="C8C8C8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 </a:t>
            </a:r>
            <a:r>
              <a:rPr lang="en-US" sz="900" dirty="0">
                <a:solidFill>
                  <a:srgbClr val="C8C8C8"/>
                </a:solidFill>
                <a:latin typeface="Stolzl" panose="00000500000000000000" pitchFamily="2" charset="-52"/>
              </a:rPr>
              <a:t>dobro 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в Санкт-Петербурге</a:t>
            </a:r>
            <a:endParaRPr lang="ru-RU" sz="800" dirty="0">
              <a:solidFill>
                <a:srgbClr val="C8C8C8"/>
              </a:solidFill>
              <a:latin typeface="Stolzl" panose="00000500000000000000" pitchFamily="2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3666-34A1-8477-50AC-535B8ED5287D}"/>
              </a:ext>
            </a:extLst>
          </p:cNvPr>
          <p:cNvSpPr txBox="1"/>
          <p:nvPr/>
        </p:nvSpPr>
        <p:spPr>
          <a:xfrm>
            <a:off x="263352" y="3804767"/>
            <a:ext cx="2440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333333"/>
                </a:solidFill>
                <a:latin typeface="Stolzl" panose="00000500000000000000" pitchFamily="2" charset="-52"/>
              </a:rPr>
              <a:t>Ирина Терехова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8F1952-BC4F-3833-4F88-4F43CBE36023}"/>
              </a:ext>
            </a:extLst>
          </p:cNvPr>
          <p:cNvSpPr txBox="1"/>
          <p:nvPr/>
        </p:nvSpPr>
        <p:spPr>
          <a:xfrm>
            <a:off x="263352" y="4293096"/>
            <a:ext cx="18437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+7 921 942 10 58</a:t>
            </a:r>
            <a:endParaRPr lang="ru-RU" sz="1400" dirty="0">
              <a:solidFill>
                <a:srgbClr val="333333"/>
              </a:solidFill>
              <a:latin typeface="Stolzl" panose="00000500000000000000" pitchFamily="2" charset="-52"/>
            </a:endParaRP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(812) 426 38 08</a:t>
            </a: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spb@dobro.io</a:t>
            </a:r>
          </a:p>
        </p:txBody>
      </p:sp>
    </p:spTree>
    <p:extLst>
      <p:ext uri="{BB962C8B-B14F-4D97-AF65-F5344CB8AC3E}">
        <p14:creationId xmlns:p14="http://schemas.microsoft.com/office/powerpoint/2010/main" val="112200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ED0577-5B0C-25CB-003E-EB2E4A303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16865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099564" y="14968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Контакты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71F23-54A0-2D7A-26D5-BC23CABD72E9}"/>
              </a:ext>
            </a:extLst>
          </p:cNvPr>
          <p:cNvSpPr txBox="1"/>
          <p:nvPr/>
        </p:nvSpPr>
        <p:spPr>
          <a:xfrm>
            <a:off x="191344" y="2348880"/>
            <a:ext cx="5326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Stolzl" panose="00000500000000000000" pitchFamily="2" charset="-52"/>
              </a:rPr>
              <a:t>Свяжитесь с нами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5BB44-95B0-42E3-34B7-78DE553CDD2A}"/>
              </a:ext>
            </a:extLst>
          </p:cNvPr>
          <p:cNvSpPr txBox="1"/>
          <p:nvPr/>
        </p:nvSpPr>
        <p:spPr>
          <a:xfrm>
            <a:off x="263352" y="3573935"/>
            <a:ext cx="4930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Менеджер офиса продаж </a:t>
            </a:r>
            <a:r>
              <a:rPr lang="ru-RU" sz="900" b="1" i="0" dirty="0">
                <a:solidFill>
                  <a:srgbClr val="C8C8C8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 </a:t>
            </a:r>
            <a:r>
              <a:rPr lang="en-US" sz="900" dirty="0">
                <a:solidFill>
                  <a:srgbClr val="C8C8C8"/>
                </a:solidFill>
                <a:latin typeface="Stolzl" panose="00000500000000000000" pitchFamily="2" charset="-52"/>
              </a:rPr>
              <a:t>dobro 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в Санкт-Петербурге</a:t>
            </a:r>
            <a:endParaRPr lang="ru-RU" sz="800" dirty="0">
              <a:solidFill>
                <a:srgbClr val="C8C8C8"/>
              </a:solidFill>
              <a:latin typeface="Stolzl" panose="00000500000000000000" pitchFamily="2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3666-34A1-8477-50AC-535B8ED5287D}"/>
              </a:ext>
            </a:extLst>
          </p:cNvPr>
          <p:cNvSpPr txBox="1"/>
          <p:nvPr/>
        </p:nvSpPr>
        <p:spPr>
          <a:xfrm>
            <a:off x="263352" y="3804767"/>
            <a:ext cx="2754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333333"/>
                </a:solidFill>
                <a:latin typeface="Stolzl" panose="00000500000000000000" pitchFamily="2" charset="-52"/>
              </a:rPr>
              <a:t>Светлана Волкова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8F1952-BC4F-3833-4F88-4F43CBE36023}"/>
              </a:ext>
            </a:extLst>
          </p:cNvPr>
          <p:cNvSpPr txBox="1"/>
          <p:nvPr/>
        </p:nvSpPr>
        <p:spPr>
          <a:xfrm>
            <a:off x="263352" y="4293096"/>
            <a:ext cx="18437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+7 921 342 72 44</a:t>
            </a:r>
            <a:endParaRPr lang="ru-RU" sz="1400" dirty="0">
              <a:solidFill>
                <a:srgbClr val="333333"/>
              </a:solidFill>
              <a:latin typeface="Stolzl" panose="00000500000000000000" pitchFamily="2" charset="-52"/>
            </a:endParaRP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(812) 426 38 08</a:t>
            </a: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spb@dobro.io</a:t>
            </a:r>
          </a:p>
        </p:txBody>
      </p:sp>
    </p:spTree>
    <p:extLst>
      <p:ext uri="{BB962C8B-B14F-4D97-AF65-F5344CB8AC3E}">
        <p14:creationId xmlns:p14="http://schemas.microsoft.com/office/powerpoint/2010/main" val="2245548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659FAD-0E9A-D341-61C9-F670E1BD7C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099564" y="14968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Контакты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71F23-54A0-2D7A-26D5-BC23CABD72E9}"/>
              </a:ext>
            </a:extLst>
          </p:cNvPr>
          <p:cNvSpPr txBox="1"/>
          <p:nvPr/>
        </p:nvSpPr>
        <p:spPr>
          <a:xfrm>
            <a:off x="119336" y="5373216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Stolzl" panose="00000500000000000000" pitchFamily="2" charset="-52"/>
              </a:rPr>
              <a:t>Свяжитесь с нами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5BB44-95B0-42E3-34B7-78DE553CDD2A}"/>
              </a:ext>
            </a:extLst>
          </p:cNvPr>
          <p:cNvSpPr txBox="1"/>
          <p:nvPr/>
        </p:nvSpPr>
        <p:spPr>
          <a:xfrm>
            <a:off x="8976320" y="5445224"/>
            <a:ext cx="4930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C8C8C8"/>
                </a:solidFill>
                <a:latin typeface="Stolzl" panose="00000500000000000000" pitchFamily="2" charset="-52"/>
              </a:rPr>
              <a:t>dobro 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в Москве</a:t>
            </a:r>
            <a:endParaRPr lang="ru-RU" sz="800" dirty="0">
              <a:solidFill>
                <a:srgbClr val="C8C8C8"/>
              </a:solidFill>
              <a:latin typeface="Stolzl" panose="00000500000000000000" pitchFamily="2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3666-34A1-8477-50AC-535B8ED5287D}"/>
              </a:ext>
            </a:extLst>
          </p:cNvPr>
          <p:cNvSpPr txBox="1"/>
          <p:nvPr/>
        </p:nvSpPr>
        <p:spPr>
          <a:xfrm>
            <a:off x="8989094" y="5574530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msk@dobro.io</a:t>
            </a:r>
            <a:endParaRPr lang="ru-RU" sz="2400" b="1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38A628-F762-77C6-71B0-D50DF2A96504}"/>
              </a:ext>
            </a:extLst>
          </p:cNvPr>
          <p:cNvSpPr txBox="1"/>
          <p:nvPr/>
        </p:nvSpPr>
        <p:spPr>
          <a:xfrm>
            <a:off x="8976320" y="5934668"/>
            <a:ext cx="2836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+7 495 146 83 84 </a:t>
            </a:r>
          </a:p>
        </p:txBody>
      </p:sp>
    </p:spTree>
    <p:extLst>
      <p:ext uri="{BB962C8B-B14F-4D97-AF65-F5344CB8AC3E}">
        <p14:creationId xmlns:p14="http://schemas.microsoft.com/office/powerpoint/2010/main" val="3124438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659FAD-0E9A-D341-61C9-F670E1BD7C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099564" y="14968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Контакты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71F23-54A0-2D7A-26D5-BC23CABD72E9}"/>
              </a:ext>
            </a:extLst>
          </p:cNvPr>
          <p:cNvSpPr txBox="1"/>
          <p:nvPr/>
        </p:nvSpPr>
        <p:spPr>
          <a:xfrm>
            <a:off x="119336" y="5373216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Stolzl" panose="00000500000000000000" pitchFamily="2" charset="-52"/>
              </a:rPr>
              <a:t>Свяжитесь с нами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5BB44-95B0-42E3-34B7-78DE553CDD2A}"/>
              </a:ext>
            </a:extLst>
          </p:cNvPr>
          <p:cNvSpPr txBox="1"/>
          <p:nvPr/>
        </p:nvSpPr>
        <p:spPr>
          <a:xfrm>
            <a:off x="8976320" y="5445224"/>
            <a:ext cx="4930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C8C8C8"/>
                </a:solidFill>
                <a:latin typeface="Stolzl" panose="00000500000000000000" pitchFamily="2" charset="-52"/>
              </a:rPr>
              <a:t>dobro 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в Санкт-Петербурге</a:t>
            </a:r>
            <a:endParaRPr lang="ru-RU" sz="800" dirty="0">
              <a:solidFill>
                <a:srgbClr val="C8C8C8"/>
              </a:solidFill>
              <a:latin typeface="Stolzl" panose="00000500000000000000" pitchFamily="2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3666-34A1-8477-50AC-535B8ED5287D}"/>
              </a:ext>
            </a:extLst>
          </p:cNvPr>
          <p:cNvSpPr txBox="1"/>
          <p:nvPr/>
        </p:nvSpPr>
        <p:spPr>
          <a:xfrm>
            <a:off x="8989094" y="5574530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spb@dobro.io</a:t>
            </a:r>
            <a:endParaRPr lang="ru-RU" sz="2400" b="1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38A628-F762-77C6-71B0-D50DF2A96504}"/>
              </a:ext>
            </a:extLst>
          </p:cNvPr>
          <p:cNvSpPr txBox="1"/>
          <p:nvPr/>
        </p:nvSpPr>
        <p:spPr>
          <a:xfrm>
            <a:off x="8976320" y="5934668"/>
            <a:ext cx="3029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+7 (812) 426 38 08</a:t>
            </a:r>
          </a:p>
        </p:txBody>
      </p:sp>
    </p:spTree>
    <p:extLst>
      <p:ext uri="{BB962C8B-B14F-4D97-AF65-F5344CB8AC3E}">
        <p14:creationId xmlns:p14="http://schemas.microsoft.com/office/powerpoint/2010/main" val="91204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1392DC-18FD-71C3-E1E3-84C21CC2A1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69000" cy="6858000"/>
          </a:xfrm>
          <a:prstGeom prst="rect">
            <a:avLst/>
          </a:prstGeom>
        </p:spPr>
      </p:pic>
      <p:pic>
        <p:nvPicPr>
          <p:cNvPr id="10" name="Рисунок 9" descr="Изображение выглядит как в помещении, стена, дизайн интерьера, мебель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4696C595-BC74-F193-46CC-EC8B788DA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96" y="3284984"/>
            <a:ext cx="5965604" cy="3573016"/>
          </a:xfrm>
          <a:prstGeom prst="rect">
            <a:avLst/>
          </a:prstGeom>
        </p:spPr>
      </p:pic>
      <p:pic>
        <p:nvPicPr>
          <p:cNvPr id="7" name="Рисунок 6" descr="Изображение выглядит как стена, в помещении, мебель, сту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348B402-FF5C-A931-7CAA-F9C90F1AFC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69000" cy="3810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0827052" y="149688"/>
            <a:ext cx="1178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О продукции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8EF0E7-35CA-FFCF-FCC3-7B3BDC185C13}"/>
              </a:ext>
            </a:extLst>
          </p:cNvPr>
          <p:cNvSpPr txBox="1"/>
          <p:nvPr/>
        </p:nvSpPr>
        <p:spPr>
          <a:xfrm>
            <a:off x="6123006" y="620688"/>
            <a:ext cx="4297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Stolzl" panose="00000500000000000000" pitchFamily="2" charset="-52"/>
              </a:rPr>
              <a:t>Акустические решения </a:t>
            </a:r>
            <a:r>
              <a:rPr lang="en-US" sz="2000" b="1" dirty="0">
                <a:latin typeface="Stolzl" panose="00000500000000000000" pitchFamily="2" charset="-52"/>
              </a:rPr>
              <a:t>dobro</a:t>
            </a:r>
            <a:endParaRPr lang="ru-RU" sz="2000" b="1" dirty="0">
              <a:latin typeface="Stolzl" panose="00000500000000000000" pitchFamily="2" charset="-5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BB8B1-9F87-2D93-BA71-3E4D7F492C13}"/>
              </a:ext>
            </a:extLst>
          </p:cNvPr>
          <p:cNvSpPr txBox="1"/>
          <p:nvPr/>
        </p:nvSpPr>
        <p:spPr>
          <a:xfrm>
            <a:off x="6133662" y="1082060"/>
            <a:ext cx="4930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Серия акустических 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BESEDKA гармонично вписалась в коллекцию акустических решений </a:t>
            </a:r>
            <a:r>
              <a:rPr lang="ru-RU" sz="900" dirty="0" err="1">
                <a:solidFill>
                  <a:srgbClr val="333333"/>
                </a:solidFill>
                <a:latin typeface="Stolzl" panose="00000500000000000000" pitchFamily="2" charset="-52"/>
              </a:rPr>
              <a:t>dobro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, в которую уже входили акустические перегородки и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кабины-диваны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. Акустические 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кабины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от </a:t>
            </a:r>
            <a:r>
              <a:rPr lang="ru-RU" sz="900" dirty="0" err="1">
                <a:solidFill>
                  <a:srgbClr val="333333"/>
                </a:solidFill>
                <a:latin typeface="Stolzl" panose="00000500000000000000" pitchFamily="2" charset="-52"/>
              </a:rPr>
              <a:t>dobro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 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созданы для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работы в офисе, звонков и переговоров — они вместительные, отлично вентилируются и по-настоящему тихие. Внимание к комфорту в офисе — тренд последних лет. Популярность «удаленки» сформировала новые «вызовы» для дизайнеров — офис должен соперничать с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домом по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уюту, подстраиваться под сотрудников и их процессы.</a:t>
            </a:r>
            <a:endParaRPr lang="ru-RU" sz="800" dirty="0">
              <a:solidFill>
                <a:srgbClr val="333333"/>
              </a:solidFill>
              <a:latin typeface="Stolzl" panose="00000500000000000000" pitchFamily="2" charset="-5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61125-2E60-7BD7-3F5D-7ABFED526C7F}"/>
              </a:ext>
            </a:extLst>
          </p:cNvPr>
          <p:cNvSpPr txBox="1"/>
          <p:nvPr/>
        </p:nvSpPr>
        <p:spPr>
          <a:xfrm>
            <a:off x="11762141" y="6446702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b="1" dirty="0">
                <a:latin typeface="Stolzl" panose="00000500000000000000" pitchFamily="2" charset="-52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39556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в помещении, пол, зеркало, мебель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902CE3C-E340-79E5-337D-69262DED7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513"/>
            <a:ext cx="2927647" cy="3499355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7A636A5-3765-482D-4167-C8410C42C1D5}"/>
              </a:ext>
            </a:extLst>
          </p:cNvPr>
          <p:cNvSpPr/>
          <p:nvPr/>
        </p:nvSpPr>
        <p:spPr>
          <a:xfrm>
            <a:off x="6227067" y="-27383"/>
            <a:ext cx="5964933" cy="6885384"/>
          </a:xfrm>
          <a:prstGeom prst="rect">
            <a:avLst/>
          </a:prstGeom>
          <a:solidFill>
            <a:srgbClr val="F4F4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0827052" y="149688"/>
            <a:ext cx="1178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О продукции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8EF0E7-35CA-FFCF-FCC3-7B3BDC185C13}"/>
              </a:ext>
            </a:extLst>
          </p:cNvPr>
          <p:cNvSpPr txBox="1"/>
          <p:nvPr/>
        </p:nvSpPr>
        <p:spPr>
          <a:xfrm>
            <a:off x="180688" y="3831724"/>
            <a:ext cx="5415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Stolzl" panose="00000500000000000000" pitchFamily="2" charset="-52"/>
              </a:rPr>
              <a:t>Точка развития современного офиса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BB8B1-9F87-2D93-BA71-3E4D7F492C13}"/>
              </a:ext>
            </a:extLst>
          </p:cNvPr>
          <p:cNvSpPr txBox="1"/>
          <p:nvPr/>
        </p:nvSpPr>
        <p:spPr>
          <a:xfrm>
            <a:off x="191344" y="4293096"/>
            <a:ext cx="4930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Теперь офис — это не просто рабочие места, а особое пространство, в котором формируются общие ценности команды. Там разговаривают, создают новые идеи и смыслы, находят общие решения. Переговорные самых разных форматов занимают едва ли не большую часть офисных площадей. Это не только место для общения, но и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место для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сосредоточения, если в офисе стало слишком шумно.</a:t>
            </a:r>
            <a:endParaRPr lang="ru-RU" sz="800" dirty="0">
              <a:solidFill>
                <a:srgbClr val="333333"/>
              </a:solidFill>
              <a:latin typeface="Stolzl" panose="00000500000000000000" pitchFamily="2" charset="-5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61125-2E60-7BD7-3F5D-7ABFED526C7F}"/>
              </a:ext>
            </a:extLst>
          </p:cNvPr>
          <p:cNvSpPr txBox="1"/>
          <p:nvPr/>
        </p:nvSpPr>
        <p:spPr>
          <a:xfrm>
            <a:off x="11730080" y="6446702"/>
            <a:ext cx="2712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b="1" dirty="0">
                <a:latin typeface="Stolzl" panose="00000500000000000000" pitchFamily="2" charset="-52"/>
              </a:rPr>
              <a:t>2</a:t>
            </a:r>
          </a:p>
        </p:txBody>
      </p:sp>
      <p:pic>
        <p:nvPicPr>
          <p:cNvPr id="13" name="Рисунок 12" descr="Изображение выглядит как мебель, в помещении, пол, Офисное здание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2CC8D5B1-D4E7-D280-1B1D-2304AE0783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999" y="-2732"/>
            <a:ext cx="2760985" cy="354347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66E1E80-032B-C076-3A5B-FED21D0EBF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7067" y="-5913"/>
            <a:ext cx="2760984" cy="354347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02C7A78-51C3-EF21-CE86-036835825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7067" y="3785291"/>
            <a:ext cx="2760985" cy="3072709"/>
          </a:xfrm>
          <a:prstGeom prst="rect">
            <a:avLst/>
          </a:prstGeom>
        </p:spPr>
      </p:pic>
      <p:pic>
        <p:nvPicPr>
          <p:cNvPr id="22" name="Рисунок 21" descr="Изображение выглядит как текст, шаблон, типография, Шрифт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CCF9481-AC82-E285-4C08-784E45D22A1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134" y="692696"/>
            <a:ext cx="2915917" cy="616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79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8A3642-C78F-429D-E0A3-345C093654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69000" cy="6858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0193867" y="149688"/>
            <a:ext cx="18117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Одноместная кабина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8EF0E7-35CA-FFCF-FCC3-7B3BDC185C13}"/>
              </a:ext>
            </a:extLst>
          </p:cNvPr>
          <p:cNvSpPr txBox="1"/>
          <p:nvPr/>
        </p:nvSpPr>
        <p:spPr>
          <a:xfrm>
            <a:off x="6118543" y="636657"/>
            <a:ext cx="3151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Stolzl" panose="00000500000000000000" pitchFamily="2" charset="-52"/>
              </a:rPr>
              <a:t>Одноместная кабина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BB8B1-9F87-2D93-BA71-3E4D7F492C13}"/>
              </a:ext>
            </a:extLst>
          </p:cNvPr>
          <p:cNvSpPr txBox="1"/>
          <p:nvPr/>
        </p:nvSpPr>
        <p:spPr>
          <a:xfrm>
            <a:off x="6129963" y="4851858"/>
            <a:ext cx="493089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В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кабинах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BESEDKA очень просторно. Места хватает для полноценного стола</a:t>
            </a:r>
            <a:r>
              <a:rPr lang="en-US" sz="900" dirty="0">
                <a:solidFill>
                  <a:srgbClr val="333333"/>
                </a:solidFill>
                <a:latin typeface="Stolzl" panose="00000500000000000000" pitchFamily="2" charset="-52"/>
              </a:rPr>
              <a:t>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и комфортной мягкой мебели. Благодаря качественной и продуманной системе вентиляции в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кабинах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легко дышится, в них приятно находиться. Изделия оснащаются розетками 220В, портами USB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и Rj-45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. Эргономичная дверь с магнитным доводчиком и ручкой PUSH/PULL. Полную звукоизоляцию обеспечивает толстый акустический уплотнитель и специальный 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войлок в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отделке. LED освещение с датчиком движения.</a:t>
            </a:r>
            <a:endParaRPr lang="ru-RU" sz="800" dirty="0">
              <a:solidFill>
                <a:srgbClr val="333333"/>
              </a:solidFill>
              <a:latin typeface="Stolzl" panose="00000500000000000000" pitchFamily="2" charset="-5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61125-2E60-7BD7-3F5D-7ABFED526C7F}"/>
              </a:ext>
            </a:extLst>
          </p:cNvPr>
          <p:cNvSpPr txBox="1"/>
          <p:nvPr/>
        </p:nvSpPr>
        <p:spPr>
          <a:xfrm>
            <a:off x="11730080" y="6446702"/>
            <a:ext cx="2712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b="1" dirty="0">
                <a:latin typeface="Stolzl" panose="00000500000000000000" pitchFamily="2" charset="-52"/>
              </a:rPr>
              <a:t>3</a:t>
            </a:r>
          </a:p>
        </p:txBody>
      </p:sp>
      <p:pic>
        <p:nvPicPr>
          <p:cNvPr id="8" name="Рисунок 7" descr="Изображение выглядит как зеркало, стул, мебель,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6EF157A-50D4-B310-7BF0-27EF857C9D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6" y="836712"/>
            <a:ext cx="4146320" cy="414632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зеркало, мебель, окно,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B514C1BF-F0EA-8115-7265-579EA38D2B0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63" y="1722938"/>
            <a:ext cx="4723764" cy="472376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D2CED4B-92F3-15D4-87B5-996EBDFEE011}"/>
              </a:ext>
            </a:extLst>
          </p:cNvPr>
          <p:cNvSpPr txBox="1"/>
          <p:nvPr/>
        </p:nvSpPr>
        <p:spPr>
          <a:xfrm>
            <a:off x="6129963" y="1033604"/>
            <a:ext cx="9236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>
                <a:solidFill>
                  <a:srgbClr val="929292"/>
                </a:solidFill>
                <a:latin typeface="Stolzl" panose="00000500000000000000" pitchFamily="2" charset="-52"/>
              </a:rPr>
              <a:t>Арт. 77.0001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0B0840F0-9026-B32D-40A7-76109A11F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108263"/>
              </p:ext>
            </p:extLst>
          </p:nvPr>
        </p:nvGraphicFramePr>
        <p:xfrm>
          <a:off x="6183618" y="1340768"/>
          <a:ext cx="4723764" cy="319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630">
                  <a:extLst>
                    <a:ext uri="{9D8B030D-6E8A-4147-A177-3AD203B41FA5}">
                      <a16:colId xmlns:a16="http://schemas.microsoft.com/office/drawing/2014/main" val="3957615167"/>
                    </a:ext>
                  </a:extLst>
                </a:gridCol>
                <a:gridCol w="2579134">
                  <a:extLst>
                    <a:ext uri="{9D8B030D-6E8A-4147-A177-3AD203B41FA5}">
                      <a16:colId xmlns:a16="http://schemas.microsoft.com/office/drawing/2014/main" val="3773081626"/>
                    </a:ext>
                  </a:extLst>
                </a:gridCol>
              </a:tblGrid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Габариты (В×Ш×Г)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2200 × 1500 × 1100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112648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Масса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480 кг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59681"/>
                  </a:ext>
                </a:extLst>
              </a:tr>
              <a:tr h="451824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Материал корпуса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фанера толщиной до 40 мм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с HPL-ламинацией,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металл толщиной 1,2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66428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Материалы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стеклоакустический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триплекс 8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636153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Кресло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1 шт. регулируемое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2141404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Стол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720 х 900 х 480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7931192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Наличие вентиляции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Принудительная приточно-вытяжная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вентиляторы 2 шт.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1923719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Наличие розеток (внутри)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Розетки 220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V + USB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408885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Индекс эффективного звукопоглощения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Не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более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32 дБ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79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30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8A3642-C78F-429D-E0A3-345C093654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969000" cy="6858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0193867" y="149688"/>
            <a:ext cx="18117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Двухместная кабина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8EF0E7-35CA-FFCF-FCC3-7B3BDC185C13}"/>
              </a:ext>
            </a:extLst>
          </p:cNvPr>
          <p:cNvSpPr txBox="1"/>
          <p:nvPr/>
        </p:nvSpPr>
        <p:spPr>
          <a:xfrm>
            <a:off x="6118543" y="636657"/>
            <a:ext cx="3151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Stolzl" panose="00000500000000000000" pitchFamily="2" charset="-52"/>
              </a:rPr>
              <a:t>Двухместная кабина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BB8B1-9F87-2D93-BA71-3E4D7F492C13}"/>
              </a:ext>
            </a:extLst>
          </p:cNvPr>
          <p:cNvSpPr txBox="1"/>
          <p:nvPr/>
        </p:nvSpPr>
        <p:spPr>
          <a:xfrm>
            <a:off x="6129963" y="4851858"/>
            <a:ext cx="493089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В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кабинах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BESEDKA очень просторно. Места хватает для полноценного стола</a:t>
            </a:r>
            <a:r>
              <a:rPr lang="en-US" sz="900" dirty="0">
                <a:solidFill>
                  <a:srgbClr val="333333"/>
                </a:solidFill>
                <a:latin typeface="Stolzl" panose="00000500000000000000" pitchFamily="2" charset="-52"/>
              </a:rPr>
              <a:t>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и комфортной мягкой мебели. Благодаря качественной и продуманной системе вентиляции в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кабинах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легко дышится, в них приятно находиться. Изделия оснащаются розетками 220В, портами USB 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и Rj-45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. Эргономичная дверь с магнитным доводчиком и ручкой PUSH/PULL. Полную звукоизоляцию обеспечивает толстый акустический уплотнитель и специальный </a:t>
            </a:r>
            <a:r>
              <a:rPr lang="ru-RU" sz="900" dirty="0" smtClean="0">
                <a:solidFill>
                  <a:srgbClr val="333333"/>
                </a:solidFill>
                <a:latin typeface="Stolzl" panose="00000500000000000000" pitchFamily="2" charset="-52"/>
              </a:rPr>
              <a:t>войлок в </a:t>
            </a:r>
            <a:r>
              <a:rPr lang="ru-RU" sz="900" dirty="0">
                <a:solidFill>
                  <a:srgbClr val="333333"/>
                </a:solidFill>
                <a:latin typeface="Stolzl" panose="00000500000000000000" pitchFamily="2" charset="-52"/>
              </a:rPr>
              <a:t>отделке. LED освещение с датчиком движения.</a:t>
            </a:r>
            <a:endParaRPr lang="ru-RU" sz="800" dirty="0">
              <a:solidFill>
                <a:srgbClr val="333333"/>
              </a:solidFill>
              <a:latin typeface="Stolzl" panose="00000500000000000000" pitchFamily="2" charset="-5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61125-2E60-7BD7-3F5D-7ABFED526C7F}"/>
              </a:ext>
            </a:extLst>
          </p:cNvPr>
          <p:cNvSpPr txBox="1"/>
          <p:nvPr/>
        </p:nvSpPr>
        <p:spPr>
          <a:xfrm>
            <a:off x="11726874" y="6446702"/>
            <a:ext cx="2744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b="1" dirty="0">
                <a:latin typeface="Stolzl" panose="00000500000000000000" pitchFamily="2" charset="-52"/>
              </a:rPr>
              <a:t>4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6EF157A-50D4-B310-7BF0-27EF857C9D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16" y="692696"/>
            <a:ext cx="4146320" cy="41463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514C1BF-F0EA-8115-7265-579EA38D2B0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3663" y="1578922"/>
            <a:ext cx="4723764" cy="472376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D2CED4B-92F3-15D4-87B5-996EBDFEE011}"/>
              </a:ext>
            </a:extLst>
          </p:cNvPr>
          <p:cNvSpPr txBox="1"/>
          <p:nvPr/>
        </p:nvSpPr>
        <p:spPr>
          <a:xfrm>
            <a:off x="6129963" y="1033604"/>
            <a:ext cx="9492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>
                <a:solidFill>
                  <a:srgbClr val="929292"/>
                </a:solidFill>
                <a:latin typeface="Stolzl" panose="00000500000000000000" pitchFamily="2" charset="-52"/>
              </a:rPr>
              <a:t>Арт. 77.0002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0B0840F0-9026-B32D-40A7-76109A11F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59285"/>
              </p:ext>
            </p:extLst>
          </p:nvPr>
        </p:nvGraphicFramePr>
        <p:xfrm>
          <a:off x="6183618" y="1340768"/>
          <a:ext cx="4723764" cy="319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630">
                  <a:extLst>
                    <a:ext uri="{9D8B030D-6E8A-4147-A177-3AD203B41FA5}">
                      <a16:colId xmlns:a16="http://schemas.microsoft.com/office/drawing/2014/main" val="3957615167"/>
                    </a:ext>
                  </a:extLst>
                </a:gridCol>
                <a:gridCol w="2579134">
                  <a:extLst>
                    <a:ext uri="{9D8B030D-6E8A-4147-A177-3AD203B41FA5}">
                      <a16:colId xmlns:a16="http://schemas.microsoft.com/office/drawing/2014/main" val="3773081626"/>
                    </a:ext>
                  </a:extLst>
                </a:gridCol>
              </a:tblGrid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Габариты (В×Ш×Г)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2200 × 2100 × 1190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112648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Масса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640 кг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59681"/>
                  </a:ext>
                </a:extLst>
              </a:tr>
              <a:tr h="451824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Материал корпуса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фанера толщиной до 40 мм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с HPL-ламинацией,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металл толщиной 1,2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66428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Материалы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стеклоакустический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триплекс 8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636153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Диваны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2 шт. </a:t>
                      </a:r>
                    </a:p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710 х  900 х 500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2141404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Стол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700 х 640 х 480 мм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7931192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Наличие вентиляции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Принудительная приточно-вытяжная</a:t>
                      </a:r>
                    </a:p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вентиляторы 6 шт.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1923719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Наличие розеток (внутри)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Розетки 220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V + USB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408885"/>
                  </a:ext>
                </a:extLst>
              </a:tr>
              <a:tr h="342897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Индекс эффективного звукопоглощения</a:t>
                      </a: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Не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 более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32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Stolzl" panose="00000500000000000000" pitchFamily="2" charset="-52"/>
                          <a:ea typeface="Inter Tight" pitchFamily="2" charset="0"/>
                          <a:cs typeface="Inter Tight" pitchFamily="2" charset="0"/>
                        </a:rPr>
                        <a:t>дБ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Stolzl" panose="00000500000000000000" pitchFamily="2" charset="-52"/>
                        <a:ea typeface="Inter Tight" pitchFamily="2" charset="0"/>
                        <a:cs typeface="Inter Tight" pitchFamily="2" charset="0"/>
                      </a:endParaRPr>
                    </a:p>
                  </a:txBody>
                  <a:tcPr marL="33437" marR="33437" marT="16719" marB="16719" anchor="ctr">
                    <a:lnT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A8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79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743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мебель, диван, Матрас, Подлокотник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7DC68112-D6CA-B0D7-E4CB-1EC9CDF6590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680" y="0"/>
            <a:ext cx="3756528" cy="32996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13780D-2BF5-05F0-035B-A255CE1B2D3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4126" y="0"/>
            <a:ext cx="3947873" cy="328989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F25E966-CFFA-E5FC-E8E0-3075B745930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1680" y="3573016"/>
            <a:ext cx="3756528" cy="329965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02DAEBC-E77A-CB36-59C6-FCDDD6B6B99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4127" y="3568107"/>
            <a:ext cx="3947872" cy="328989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0F73F3F-3655-F5E5-8DB5-BDD36BDD164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111" y="3573016"/>
            <a:ext cx="3947872" cy="32898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279" y="188640"/>
            <a:ext cx="932250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0684386" y="149688"/>
            <a:ext cx="1321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Преимущества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8EF0E7-35CA-FFCF-FCC3-7B3BDC185C13}"/>
              </a:ext>
            </a:extLst>
          </p:cNvPr>
          <p:cNvSpPr txBox="1"/>
          <p:nvPr/>
        </p:nvSpPr>
        <p:spPr>
          <a:xfrm>
            <a:off x="191345" y="603406"/>
            <a:ext cx="3384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Stolzl" panose="00000500000000000000" pitchFamily="2" charset="-52"/>
              </a:rPr>
              <a:t>Преимущества акустической кабины</a:t>
            </a:r>
          </a:p>
          <a:p>
            <a:r>
              <a:rPr lang="ru-RU" sz="2400" b="1" dirty="0">
                <a:latin typeface="Stolzl" panose="00000500000000000000" pitchFamily="2" charset="-52"/>
              </a:rPr>
              <a:t>для переговоров</a:t>
            </a:r>
            <a:endParaRPr lang="en-US" sz="2400" b="1" dirty="0">
              <a:latin typeface="Stolzl" panose="00000500000000000000" pitchFamily="2" charset="-52"/>
            </a:endParaRPr>
          </a:p>
          <a:p>
            <a:r>
              <a:rPr lang="ru-RU" sz="2400" b="1" dirty="0">
                <a:latin typeface="Stolzl" panose="00000500000000000000" pitchFamily="2" charset="-52"/>
              </a:rPr>
              <a:t>от </a:t>
            </a:r>
            <a:r>
              <a:rPr lang="ru-RU" sz="2400" b="1" dirty="0" err="1">
                <a:latin typeface="Stolzl" panose="00000500000000000000" pitchFamily="2" charset="-52"/>
              </a:rPr>
              <a:t>dobro</a:t>
            </a:r>
            <a:endParaRPr lang="ru-RU" sz="2400" b="1" dirty="0">
              <a:latin typeface="Stolzl" panose="00000500000000000000" pitchFamily="2" charset="-5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61125-2E60-7BD7-3F5D-7ABFED526C7F}"/>
              </a:ext>
            </a:extLst>
          </p:cNvPr>
          <p:cNvSpPr txBox="1"/>
          <p:nvPr/>
        </p:nvSpPr>
        <p:spPr>
          <a:xfrm>
            <a:off x="11730080" y="6446702"/>
            <a:ext cx="2712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  <a:latin typeface="Stolzl" panose="00000500000000000000" pitchFamily="2" charset="-52"/>
              </a:rPr>
              <a:t>5</a:t>
            </a:r>
            <a:endParaRPr lang="ru-RU" sz="1100" b="1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5506108E-3708-BE0C-5216-4A7102A7653D}"/>
              </a:ext>
            </a:extLst>
          </p:cNvPr>
          <p:cNvGrpSpPr/>
          <p:nvPr/>
        </p:nvGrpSpPr>
        <p:grpSpPr>
          <a:xfrm>
            <a:off x="4397756" y="2229388"/>
            <a:ext cx="3384375" cy="776856"/>
            <a:chOff x="4397756" y="2229388"/>
            <a:chExt cx="3384375" cy="77685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16FB68-BFCC-9CD3-319D-07BD1848DA5A}"/>
                </a:ext>
              </a:extLst>
            </p:cNvPr>
            <p:cNvSpPr txBox="1"/>
            <p:nvPr/>
          </p:nvSpPr>
          <p:spPr>
            <a:xfrm>
              <a:off x="4397756" y="2229388"/>
              <a:ext cx="3384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1"/>
                  </a:solidFill>
                  <a:latin typeface="Stolzl" panose="00000500000000000000" pitchFamily="2" charset="-52"/>
                </a:rPr>
                <a:t>Много места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815E5B-3333-8826-A412-C87C853AC31D}"/>
                </a:ext>
              </a:extLst>
            </p:cNvPr>
            <p:cNvSpPr txBox="1"/>
            <p:nvPr/>
          </p:nvSpPr>
          <p:spPr>
            <a:xfrm>
              <a:off x="4397756" y="2636912"/>
              <a:ext cx="2439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Хватает и для полноценного стола, и для комфортной мягкой мебели</a:t>
              </a:r>
              <a:endParaRPr lang="ru-RU" sz="800" dirty="0">
                <a:solidFill>
                  <a:srgbClr val="E0E0E0"/>
                </a:solidFill>
                <a:latin typeface="Stolzl" panose="00000500000000000000" pitchFamily="2" charset="-52"/>
              </a:endParaRPr>
            </a:p>
          </p:txBody>
        </p:sp>
      </p:grp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3174ECD2-1215-DC32-8465-CC781BBA5886}"/>
              </a:ext>
            </a:extLst>
          </p:cNvPr>
          <p:cNvGrpSpPr/>
          <p:nvPr/>
        </p:nvGrpSpPr>
        <p:grpSpPr>
          <a:xfrm>
            <a:off x="8387916" y="2229388"/>
            <a:ext cx="3384375" cy="776856"/>
            <a:chOff x="4397756" y="2229388"/>
            <a:chExt cx="3384375" cy="77685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063C19-9430-9E8B-448B-CB63906948C4}"/>
                </a:ext>
              </a:extLst>
            </p:cNvPr>
            <p:cNvSpPr txBox="1"/>
            <p:nvPr/>
          </p:nvSpPr>
          <p:spPr>
            <a:xfrm>
              <a:off x="4397756" y="2229388"/>
              <a:ext cx="3384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1"/>
                  </a:solidFill>
                  <a:latin typeface="Stolzl" panose="00000500000000000000" pitchFamily="2" charset="-52"/>
                </a:rPr>
                <a:t>Легко дышится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481431-DD82-522F-8085-48493FC163B6}"/>
                </a:ext>
              </a:extLst>
            </p:cNvPr>
            <p:cNvSpPr txBox="1"/>
            <p:nvPr/>
          </p:nvSpPr>
          <p:spPr>
            <a:xfrm>
              <a:off x="4397756" y="2636912"/>
              <a:ext cx="2748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В </a:t>
              </a:r>
              <a:r>
                <a:rPr lang="ru-RU" sz="900" dirty="0" smtClean="0">
                  <a:solidFill>
                    <a:srgbClr val="E0E0E0"/>
                  </a:solidFill>
                  <a:latin typeface="Stolzl" panose="00000500000000000000" pitchFamily="2" charset="-52"/>
                </a:rPr>
                <a:t>кабинах </a:t>
              </a:r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установлена качественная система вентиляции из 2-6 вентиляторов</a:t>
              </a:r>
              <a:endParaRPr lang="ru-RU" sz="800" dirty="0">
                <a:solidFill>
                  <a:srgbClr val="E0E0E0"/>
                </a:solidFill>
                <a:latin typeface="Stolzl" panose="00000500000000000000" pitchFamily="2" charset="-52"/>
              </a:endParaRP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7C95B6C6-A0E2-D453-CEF0-5C7B2F0AFB82}"/>
              </a:ext>
            </a:extLst>
          </p:cNvPr>
          <p:cNvGrpSpPr/>
          <p:nvPr/>
        </p:nvGrpSpPr>
        <p:grpSpPr>
          <a:xfrm>
            <a:off x="191344" y="5788427"/>
            <a:ext cx="3384375" cy="776856"/>
            <a:chOff x="4397756" y="2229388"/>
            <a:chExt cx="3384375" cy="77685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B7796C-D8D8-7327-5A29-6C4C5EEBE0E8}"/>
                </a:ext>
              </a:extLst>
            </p:cNvPr>
            <p:cNvSpPr txBox="1"/>
            <p:nvPr/>
          </p:nvSpPr>
          <p:spPr>
            <a:xfrm>
              <a:off x="4397756" y="2229388"/>
              <a:ext cx="3384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1"/>
                  </a:solidFill>
                  <a:latin typeface="Stolzl" panose="00000500000000000000" pitchFamily="2" charset="-52"/>
                </a:rPr>
                <a:t>Оснащение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E92E9EA-F4C9-33FC-7575-8640943AC01E}"/>
                </a:ext>
              </a:extLst>
            </p:cNvPr>
            <p:cNvSpPr txBox="1"/>
            <p:nvPr/>
          </p:nvSpPr>
          <p:spPr>
            <a:xfrm>
              <a:off x="4397756" y="2636912"/>
              <a:ext cx="2439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Розетки 220V, питание USB и разъем Rj-45 для кабеля Ethernet</a:t>
              </a:r>
              <a:endParaRPr lang="ru-RU" sz="800" dirty="0">
                <a:solidFill>
                  <a:srgbClr val="E0E0E0"/>
                </a:solidFill>
                <a:latin typeface="Stolzl" panose="00000500000000000000" pitchFamily="2" charset="-52"/>
              </a:endParaRPr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62091DAD-DB21-B932-146D-94439D3EE917}"/>
              </a:ext>
            </a:extLst>
          </p:cNvPr>
          <p:cNvGrpSpPr/>
          <p:nvPr/>
        </p:nvGrpSpPr>
        <p:grpSpPr>
          <a:xfrm>
            <a:off x="4397755" y="5788427"/>
            <a:ext cx="3384375" cy="776856"/>
            <a:chOff x="4397756" y="2229388"/>
            <a:chExt cx="3384375" cy="77685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57FC25-05EB-2712-88D9-E974C2428A5A}"/>
                </a:ext>
              </a:extLst>
            </p:cNvPr>
            <p:cNvSpPr txBox="1"/>
            <p:nvPr/>
          </p:nvSpPr>
          <p:spPr>
            <a:xfrm>
              <a:off x="4397756" y="2229388"/>
              <a:ext cx="3384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1"/>
                  </a:solidFill>
                  <a:latin typeface="Stolzl" panose="00000500000000000000" pitchFamily="2" charset="-52"/>
                </a:rPr>
                <a:t>Эргономичная дверь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C10211E-7885-52AF-CAD4-FC0C01ABDF45}"/>
                </a:ext>
              </a:extLst>
            </p:cNvPr>
            <p:cNvSpPr txBox="1"/>
            <p:nvPr/>
          </p:nvSpPr>
          <p:spPr>
            <a:xfrm>
              <a:off x="4397756" y="2636912"/>
              <a:ext cx="2439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Полноценная дверь с магнитным </a:t>
              </a:r>
              <a:r>
                <a:rPr lang="ru-RU" sz="900" dirty="0" smtClean="0">
                  <a:solidFill>
                    <a:srgbClr val="E0E0E0"/>
                  </a:solidFill>
                  <a:latin typeface="Stolzl" panose="00000500000000000000" pitchFamily="2" charset="-52"/>
                </a:rPr>
                <a:t>доводчиком и </a:t>
              </a:r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ручкой PUSH/PULL</a:t>
              </a:r>
              <a:endParaRPr lang="ru-RU" sz="800" dirty="0">
                <a:solidFill>
                  <a:srgbClr val="E0E0E0"/>
                </a:solidFill>
                <a:latin typeface="Stolzl" panose="00000500000000000000" pitchFamily="2" charset="-52"/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309C3AE8-F272-A5CB-6323-A7CE524FEAB2}"/>
              </a:ext>
            </a:extLst>
          </p:cNvPr>
          <p:cNvGrpSpPr/>
          <p:nvPr/>
        </p:nvGrpSpPr>
        <p:grpSpPr>
          <a:xfrm>
            <a:off x="8387915" y="5788427"/>
            <a:ext cx="3384375" cy="638356"/>
            <a:chOff x="4397756" y="2229388"/>
            <a:chExt cx="3384375" cy="63835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13F4F72-BD94-EFCA-7B23-2C18C66911AE}"/>
                </a:ext>
              </a:extLst>
            </p:cNvPr>
            <p:cNvSpPr txBox="1"/>
            <p:nvPr/>
          </p:nvSpPr>
          <p:spPr>
            <a:xfrm>
              <a:off x="4397756" y="2229388"/>
              <a:ext cx="3384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chemeClr val="bg1"/>
                  </a:solidFill>
                  <a:latin typeface="Stolzl" panose="00000500000000000000" pitchFamily="2" charset="-52"/>
                </a:rPr>
                <a:t>Комфортное освещение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B9FC839-DC0C-4CD6-3C6A-C4FF636EBA09}"/>
                </a:ext>
              </a:extLst>
            </p:cNvPr>
            <p:cNvSpPr txBox="1"/>
            <p:nvPr/>
          </p:nvSpPr>
          <p:spPr>
            <a:xfrm>
              <a:off x="4397756" y="2636912"/>
              <a:ext cx="28926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LED-</a:t>
              </a:r>
              <a:r>
                <a:rPr lang="ru-RU" sz="900" dirty="0">
                  <a:solidFill>
                    <a:srgbClr val="E0E0E0"/>
                  </a:solidFill>
                  <a:latin typeface="Stolzl" panose="00000500000000000000" pitchFamily="2" charset="-52"/>
                </a:rPr>
                <a:t>светильник с датчиком движения</a:t>
              </a:r>
              <a:endParaRPr lang="ru-RU" sz="800" dirty="0">
                <a:solidFill>
                  <a:srgbClr val="E0E0E0"/>
                </a:solidFill>
                <a:latin typeface="Stolzl" panose="00000500000000000000" pitchFamily="2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089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одежда, человек, в помещении, инжиниринг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8EAA0024-4075-9E3A-3A00-15AE7F5D6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23000" cy="685800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машина, в помещении, компьютер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D6E547F5-5B6E-C1B3-648A-89613AE7B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3130550" cy="6858000"/>
          </a:xfrm>
          <a:prstGeom prst="rect">
            <a:avLst/>
          </a:prstGeom>
        </p:spPr>
      </p:pic>
      <p:pic>
        <p:nvPicPr>
          <p:cNvPr id="21" name="Рисунок 20" descr="Изображение выглядит как одежда, текстиль, в помещении, человек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9E00840-531F-DA7C-3667-91C56BC7C9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850" y="0"/>
            <a:ext cx="3105150" cy="685800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0732476" y="149688"/>
            <a:ext cx="12731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Производство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8EF0E7-35CA-FFCF-FCC3-7B3BDC185C13}"/>
              </a:ext>
            </a:extLst>
          </p:cNvPr>
          <p:cNvSpPr txBox="1"/>
          <p:nvPr/>
        </p:nvSpPr>
        <p:spPr>
          <a:xfrm>
            <a:off x="180688" y="4232691"/>
            <a:ext cx="5326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Бренд </a:t>
            </a:r>
            <a:r>
              <a:rPr lang="ru-RU" sz="2400" b="1" dirty="0" err="1">
                <a:solidFill>
                  <a:schemeClr val="bg1"/>
                </a:solidFill>
                <a:latin typeface="Stolzl" panose="00000500000000000000" pitchFamily="2" charset="-52"/>
              </a:rPr>
              <a:t>dobro</a:t>
            </a:r>
            <a:r>
              <a:rPr lang="ru-RU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 работает</a:t>
            </a:r>
          </a:p>
          <a:p>
            <a:r>
              <a:rPr lang="ru-RU" sz="2400" b="1" dirty="0">
                <a:solidFill>
                  <a:schemeClr val="bg1"/>
                </a:solidFill>
                <a:latin typeface="Stolzl" panose="00000500000000000000" pitchFamily="2" charset="-52"/>
              </a:rPr>
              <a:t>на базе завода металлической мебели </a:t>
            </a:r>
            <a:r>
              <a:rPr lang="ru-RU" sz="2400" b="1" dirty="0" err="1">
                <a:solidFill>
                  <a:schemeClr val="bg1"/>
                </a:solidFill>
                <a:latin typeface="Stolzl" panose="00000500000000000000" pitchFamily="2" charset="-52"/>
              </a:rPr>
              <a:t>ДиКом</a:t>
            </a:r>
            <a:endParaRPr lang="ru-RU" sz="2400" b="1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5BB8B1-9F87-2D93-BA71-3E4D7F492C13}"/>
              </a:ext>
            </a:extLst>
          </p:cNvPr>
          <p:cNvSpPr txBox="1"/>
          <p:nvPr/>
        </p:nvSpPr>
        <p:spPr>
          <a:xfrm>
            <a:off x="180688" y="5445224"/>
            <a:ext cx="4930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  <a:latin typeface="Stolzl" panose="00000500000000000000" pitchFamily="2" charset="-52"/>
              </a:rPr>
              <a:t>Завод </a:t>
            </a:r>
            <a:r>
              <a:rPr lang="ru-RU" sz="900" dirty="0" err="1">
                <a:solidFill>
                  <a:schemeClr val="bg1"/>
                </a:solidFill>
                <a:latin typeface="Stolzl" panose="00000500000000000000" pitchFamily="2" charset="-52"/>
              </a:rPr>
              <a:t>ДиКом</a:t>
            </a:r>
            <a:r>
              <a:rPr lang="ru-RU" sz="900" dirty="0">
                <a:solidFill>
                  <a:schemeClr val="bg1"/>
                </a:solidFill>
                <a:latin typeface="Stolzl" panose="00000500000000000000" pitchFamily="2" charset="-52"/>
              </a:rPr>
              <a:t> основан в 1992 году. Сейчас он производит свыше 3000 наименований продукции из металла</a:t>
            </a:r>
          </a:p>
          <a:p>
            <a:endParaRPr lang="ru-RU" sz="900" dirty="0">
              <a:solidFill>
                <a:schemeClr val="bg1"/>
              </a:solidFill>
              <a:latin typeface="Stolzl" panose="00000500000000000000" pitchFamily="2" charset="-52"/>
            </a:endParaRPr>
          </a:p>
          <a:p>
            <a:r>
              <a:rPr lang="ru-RU" sz="900" dirty="0">
                <a:solidFill>
                  <a:schemeClr val="bg1"/>
                </a:solidFill>
                <a:latin typeface="Stolzl" panose="00000500000000000000" pitchFamily="2" charset="-52"/>
              </a:rPr>
              <a:t>Специально для бренда </a:t>
            </a:r>
            <a:r>
              <a:rPr lang="ru-RU" sz="900" dirty="0" err="1">
                <a:solidFill>
                  <a:schemeClr val="bg1"/>
                </a:solidFill>
                <a:latin typeface="Stolzl" panose="00000500000000000000" pitchFamily="2" charset="-52"/>
              </a:rPr>
              <a:t>dobro</a:t>
            </a:r>
            <a:r>
              <a:rPr lang="ru-RU" sz="900" dirty="0">
                <a:solidFill>
                  <a:schemeClr val="bg1"/>
                </a:solidFill>
                <a:latin typeface="Stolzl" panose="00000500000000000000" pitchFamily="2" charset="-52"/>
              </a:rPr>
              <a:t> мы открыли обивочный и швейный цех</a:t>
            </a:r>
            <a:r>
              <a:rPr lang="ru-RU" sz="900" dirty="0" smtClean="0">
                <a:solidFill>
                  <a:schemeClr val="bg1"/>
                </a:solidFill>
                <a:latin typeface="Stolzl" panose="00000500000000000000" pitchFamily="2" charset="-52"/>
              </a:rPr>
              <a:t>, а </a:t>
            </a:r>
            <a:r>
              <a:rPr lang="ru-RU" sz="900" dirty="0">
                <a:solidFill>
                  <a:schemeClr val="bg1"/>
                </a:solidFill>
                <a:latin typeface="Stolzl" panose="00000500000000000000" pitchFamily="2" charset="-52"/>
              </a:rPr>
              <a:t>также расширили цех деревообработки. Для бренда работают дизайнеры, инженеры и технологи.</a:t>
            </a:r>
            <a:endParaRPr lang="ru-RU" sz="800" dirty="0">
              <a:solidFill>
                <a:schemeClr val="bg1"/>
              </a:solidFill>
              <a:latin typeface="Stolzl" panose="00000500000000000000" pitchFamily="2" charset="-5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61125-2E60-7BD7-3F5D-7ABFED526C7F}"/>
              </a:ext>
            </a:extLst>
          </p:cNvPr>
          <p:cNvSpPr txBox="1"/>
          <p:nvPr/>
        </p:nvSpPr>
        <p:spPr>
          <a:xfrm>
            <a:off x="11730080" y="6446702"/>
            <a:ext cx="2712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b="1" dirty="0">
                <a:solidFill>
                  <a:schemeClr val="bg1"/>
                </a:solidFill>
                <a:latin typeface="Stolzl" panose="00000500000000000000" pitchFamily="2" charset="-52"/>
              </a:rPr>
              <a:t>6</a:t>
            </a:r>
          </a:p>
        </p:txBody>
      </p:sp>
      <p:pic>
        <p:nvPicPr>
          <p:cNvPr id="5" name="Рисунок 4" descr="Изображение выглядит как текст, Шрифт, Графика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720320FB-D51C-9A73-81E7-F1A56D0A4C8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12" y="3861048"/>
            <a:ext cx="986388" cy="31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333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ED0577-5B0C-25CB-003E-EB2E4A303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16865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099564" y="14968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Контакты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71F23-54A0-2D7A-26D5-BC23CABD72E9}"/>
              </a:ext>
            </a:extLst>
          </p:cNvPr>
          <p:cNvSpPr txBox="1"/>
          <p:nvPr/>
        </p:nvSpPr>
        <p:spPr>
          <a:xfrm>
            <a:off x="191344" y="2348880"/>
            <a:ext cx="5326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Stolzl" panose="00000500000000000000" pitchFamily="2" charset="-52"/>
              </a:rPr>
              <a:t>Свяжитесь с нами</a:t>
            </a:r>
          </a:p>
        </p:txBody>
      </p:sp>
      <p:pic>
        <p:nvPicPr>
          <p:cNvPr id="13" name="Рисунок 12" descr="Изображение выглядит как человек, Человеческое лицо, стена, одежд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ADD27FF1-CC72-F160-27CB-77024D29664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645024"/>
            <a:ext cx="2448272" cy="244827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FE5D052-7C80-854F-DA01-44B35677F66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8368" y="3689351"/>
            <a:ext cx="2448272" cy="24482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F5BB44-95B0-42E3-34B7-78DE553CDD2A}"/>
              </a:ext>
            </a:extLst>
          </p:cNvPr>
          <p:cNvSpPr txBox="1"/>
          <p:nvPr/>
        </p:nvSpPr>
        <p:spPr>
          <a:xfrm>
            <a:off x="2927648" y="3573935"/>
            <a:ext cx="4930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Руководитель филиала </a:t>
            </a:r>
            <a:r>
              <a:rPr lang="ru-RU" sz="900" b="1" i="0" dirty="0">
                <a:solidFill>
                  <a:srgbClr val="C8C8C8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 </a:t>
            </a:r>
            <a:r>
              <a:rPr lang="en-US" sz="900" dirty="0">
                <a:solidFill>
                  <a:srgbClr val="C8C8C8"/>
                </a:solidFill>
                <a:latin typeface="Stolzl" panose="00000500000000000000" pitchFamily="2" charset="-52"/>
              </a:rPr>
              <a:t>dobro 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в Москве </a:t>
            </a:r>
            <a:endParaRPr lang="ru-RU" sz="800" dirty="0">
              <a:solidFill>
                <a:srgbClr val="C8C8C8"/>
              </a:solidFill>
              <a:latin typeface="Stolzl" panose="00000500000000000000" pitchFamily="2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3666-34A1-8477-50AC-535B8ED5287D}"/>
              </a:ext>
            </a:extLst>
          </p:cNvPr>
          <p:cNvSpPr txBox="1"/>
          <p:nvPr/>
        </p:nvSpPr>
        <p:spPr>
          <a:xfrm>
            <a:off x="2927648" y="3804767"/>
            <a:ext cx="2871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333333"/>
                </a:solidFill>
                <a:latin typeface="Stolzl" panose="00000500000000000000" pitchFamily="2" charset="-52"/>
              </a:rPr>
              <a:t>Пономарев Максим</a:t>
            </a:r>
          </a:p>
          <a:p>
            <a:r>
              <a:rPr lang="ru-RU" sz="2000" b="1" dirty="0">
                <a:solidFill>
                  <a:srgbClr val="333333"/>
                </a:solidFill>
                <a:latin typeface="Stolzl" panose="00000500000000000000" pitchFamily="2" charset="-52"/>
              </a:rPr>
              <a:t>Викторович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8F1952-BC4F-3833-4F88-4F43CBE36023}"/>
              </a:ext>
            </a:extLst>
          </p:cNvPr>
          <p:cNvSpPr txBox="1"/>
          <p:nvPr/>
        </p:nvSpPr>
        <p:spPr>
          <a:xfrm>
            <a:off x="2957012" y="4655026"/>
            <a:ext cx="173156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+7 495 146 83 84 </a:t>
            </a: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+7 925 599 09 21</a:t>
            </a:r>
            <a:endParaRPr lang="ru-RU" sz="1400" dirty="0">
              <a:solidFill>
                <a:srgbClr val="333333"/>
              </a:solidFill>
              <a:latin typeface="Stolzl" panose="00000500000000000000" pitchFamily="2" charset="-52"/>
            </a:endParaRP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msk@dobro.io</a:t>
            </a:r>
          </a:p>
        </p:txBody>
      </p:sp>
    </p:spTree>
    <p:extLst>
      <p:ext uri="{BB962C8B-B14F-4D97-AF65-F5344CB8AC3E}">
        <p14:creationId xmlns:p14="http://schemas.microsoft.com/office/powerpoint/2010/main" val="2552113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ED0577-5B0C-25CB-003E-EB2E4A303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168650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Графика, логотип, графический дизайн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279BB97-BB81-0D69-C2A4-AA49D267DD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936104" cy="2226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334594-02D1-1A61-53E3-BB87FFE7125F}"/>
              </a:ext>
            </a:extLst>
          </p:cNvPr>
          <p:cNvSpPr txBox="1"/>
          <p:nvPr/>
        </p:nvSpPr>
        <p:spPr>
          <a:xfrm>
            <a:off x="11099564" y="14968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dirty="0">
                <a:solidFill>
                  <a:srgbClr val="C8C8C8"/>
                </a:solidFill>
                <a:latin typeface="Stolzl" panose="00000500000000000000" pitchFamily="2" charset="-52"/>
              </a:rPr>
              <a:t>Контакты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71F23-54A0-2D7A-26D5-BC23CABD72E9}"/>
              </a:ext>
            </a:extLst>
          </p:cNvPr>
          <p:cNvSpPr txBox="1"/>
          <p:nvPr/>
        </p:nvSpPr>
        <p:spPr>
          <a:xfrm>
            <a:off x="191344" y="2348880"/>
            <a:ext cx="5326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Stolzl" panose="00000500000000000000" pitchFamily="2" charset="-52"/>
              </a:rPr>
              <a:t>Свяжитесь с нами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DD27FF1-CC72-F160-27CB-77024D29664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60" y="3645024"/>
            <a:ext cx="2448272" cy="24482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F5BB44-95B0-42E3-34B7-78DE553CDD2A}"/>
              </a:ext>
            </a:extLst>
          </p:cNvPr>
          <p:cNvSpPr txBox="1"/>
          <p:nvPr/>
        </p:nvSpPr>
        <p:spPr>
          <a:xfrm>
            <a:off x="2927648" y="3573935"/>
            <a:ext cx="4930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Менеджер офиса продаж </a:t>
            </a:r>
            <a:r>
              <a:rPr lang="ru-RU" sz="900" b="1" i="0" dirty="0">
                <a:solidFill>
                  <a:srgbClr val="C8C8C8"/>
                </a:solidFill>
                <a:effectLst/>
                <a:latin typeface="Arial" panose="020B0604020202020204" pitchFamily="34" charset="0"/>
              </a:rPr>
              <a:t>•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 </a:t>
            </a:r>
            <a:r>
              <a:rPr lang="en-US" sz="900" dirty="0">
                <a:solidFill>
                  <a:srgbClr val="C8C8C8"/>
                </a:solidFill>
                <a:latin typeface="Stolzl" panose="00000500000000000000" pitchFamily="2" charset="-52"/>
              </a:rPr>
              <a:t>dobro </a:t>
            </a:r>
            <a:r>
              <a:rPr lang="ru-RU" sz="900" dirty="0">
                <a:solidFill>
                  <a:srgbClr val="C8C8C8"/>
                </a:solidFill>
                <a:latin typeface="Stolzl" panose="00000500000000000000" pitchFamily="2" charset="-52"/>
              </a:rPr>
              <a:t>в Москве </a:t>
            </a:r>
            <a:endParaRPr lang="ru-RU" sz="800" dirty="0">
              <a:solidFill>
                <a:srgbClr val="C8C8C8"/>
              </a:solidFill>
              <a:latin typeface="Stolzl" panose="00000500000000000000" pitchFamily="2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3666-34A1-8477-50AC-535B8ED5287D}"/>
              </a:ext>
            </a:extLst>
          </p:cNvPr>
          <p:cNvSpPr txBox="1"/>
          <p:nvPr/>
        </p:nvSpPr>
        <p:spPr>
          <a:xfrm>
            <a:off x="2927648" y="3804767"/>
            <a:ext cx="2882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333333"/>
                </a:solidFill>
                <a:latin typeface="Stolzl" panose="00000500000000000000" pitchFamily="2" charset="-52"/>
              </a:rPr>
              <a:t>Екатерина Петрова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8F1952-BC4F-3833-4F88-4F43CBE36023}"/>
              </a:ext>
            </a:extLst>
          </p:cNvPr>
          <p:cNvSpPr txBox="1"/>
          <p:nvPr/>
        </p:nvSpPr>
        <p:spPr>
          <a:xfrm>
            <a:off x="2927648" y="4293096"/>
            <a:ext cx="17716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+7 495 146 83 84 </a:t>
            </a: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+7 925 641-09-49</a:t>
            </a:r>
            <a:endParaRPr lang="ru-RU" sz="1400" dirty="0">
              <a:solidFill>
                <a:srgbClr val="333333"/>
              </a:solidFill>
              <a:latin typeface="Stolzl" panose="00000500000000000000" pitchFamily="2" charset="-52"/>
            </a:endParaRPr>
          </a:p>
          <a:p>
            <a:r>
              <a:rPr lang="en-US" sz="1400" dirty="0">
                <a:solidFill>
                  <a:srgbClr val="333333"/>
                </a:solidFill>
                <a:latin typeface="Stolzl" panose="00000500000000000000" pitchFamily="2" charset="-52"/>
              </a:rPr>
              <a:t>msk@dobro.io</a:t>
            </a:r>
          </a:p>
        </p:txBody>
      </p:sp>
    </p:spTree>
    <p:extLst>
      <p:ext uri="{BB962C8B-B14F-4D97-AF65-F5344CB8AC3E}">
        <p14:creationId xmlns:p14="http://schemas.microsoft.com/office/powerpoint/2010/main" val="41635341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766</Words>
  <Application>Microsoft Office PowerPoint</Application>
  <PresentationFormat>Широкоэкранный</PresentationFormat>
  <Paragraphs>120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Aptos</vt:lpstr>
      <vt:lpstr>Stolzl</vt:lpstr>
      <vt:lpstr>Inter Tight</vt:lpstr>
      <vt:lpstr>Aptos Display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Мищенко</dc:creator>
  <cp:lastModifiedBy>Рогова Екатерина Антоновна</cp:lastModifiedBy>
  <cp:revision>47</cp:revision>
  <dcterms:created xsi:type="dcterms:W3CDTF">2026-02-24T08:33:19Z</dcterms:created>
  <dcterms:modified xsi:type="dcterms:W3CDTF">2026-05-04T13:43:59Z</dcterms:modified>
</cp:coreProperties>
</file>